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134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3" name="Google Shape;883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1" name="Google Shape;9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8" name="Google Shape;10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6" name="Google Shape;10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2" name="Google Shape;10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8" name="Google Shape;10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4" name="Google Shape;10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8" name="Google Shape;9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5" name="Google Shape;9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1" name="Google Shape;9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7" name="Google Shape;9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3" name="Google Shape;9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9" name="Google Shape;9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5" name="Google Shape;10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1" name="Google Shape;10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2" name="Google Shape;892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3" name="Google Shape;893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4" name="Google Shape;894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46" name="Google Shape;946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47" name="Google Shape;947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48" name="Google Shape;948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49" name="Google Shape;949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0" name="Google Shape;950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1" name="Google Shape;951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55" name="Google Shape;955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56" name="Google Shape;956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7" name="Google Shape;957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8" name="Google Shape;958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99" name="Google Shape;899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1" name="Google Shape;901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odjeljka" type="secHead">
  <p:cSld name="SECTION_HEADER"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4" name="Google Shape;904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05" name="Google Shape;905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6" name="Google Shape;906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7" name="Google Shape;907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5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0" name="Google Shape;910;p5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1" name="Google Shape;911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2" name="Google Shape;912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6" name="Google Shape;916;p6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7" name="Google Shape;91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8" name="Google Shape;91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2" name="Google Shape;922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3" name="Google Shape;923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24" name="Google Shape;92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5" name="Google Shape;92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6" name="Google Shape;92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9" name="Google Shape;929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30" name="Google Shape;930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31" name="Google Shape;93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3" name="Google Shape;93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6" name="Google Shape;936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7" name="Google Shape;937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0" name="Google Shape;94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1" name="Google Shape;94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6" name="Google Shape;886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7" name="Google Shape;887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8" name="Google Shape;888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9" name="Google Shape;889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5" Type="http://schemas.openxmlformats.org/officeDocument/2006/relationships/image" Target="../media/image2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p13"/>
          <p:cNvSpPr txBox="1"/>
          <p:nvPr/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5" name="Google Shape;9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2433"/>
            <a:ext cx="9144001" cy="5173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22"/>
          <p:cNvSpPr txBox="1">
            <a:spLocks noGrp="1"/>
          </p:cNvSpPr>
          <p:nvPr>
            <p:ph type="body" idx="1"/>
          </p:nvPr>
        </p:nvSpPr>
        <p:spPr>
          <a:xfrm>
            <a:off x="468312" y="404812"/>
            <a:ext cx="6983400" cy="3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Gabriel, moj učenik!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Veseo, nasmijan, razigran..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Kada zasvira glazba, odmah ustaje; pleše, pjeva…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osmijehom na licu svakodnevno pozdravlja mene, svoju učiteljicu…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Voli svoje prijateljice i prijatelje u razredu, rado se s njima igra i uči…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Eto, to je Gabriel, moj veseli učenik!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učiteljica Višnja Vid</a:t>
            </a:r>
            <a:endParaRPr/>
          </a:p>
        </p:txBody>
      </p:sp>
      <p:sp>
        <p:nvSpPr>
          <p:cNvPr id="1021" name="Google Shape;1021;p22"/>
          <p:cNvSpPr txBox="1"/>
          <p:nvPr/>
        </p:nvSpPr>
        <p:spPr>
          <a:xfrm rot="-840056" flipH="1">
            <a:off x="6192866" y="4233879"/>
            <a:ext cx="2951174" cy="120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nas uči da život shvaćamo jednostavno…kod njega nema kalkuliranja, njega vodi srce..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2" name="Google Shape;102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3768" y="3356992"/>
            <a:ext cx="3528391" cy="1752592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1023" name="Google Shape;1023;p22"/>
          <p:cNvSpPr txBox="1"/>
          <p:nvPr/>
        </p:nvSpPr>
        <p:spPr>
          <a:xfrm rot="959962">
            <a:off x="1331928" y="5516552"/>
            <a:ext cx="4462558" cy="647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je moje otkriće! Jako me veseli rad s njim..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Renata Grgas, pomoćnik u nastavi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23"/>
          <p:cNvSpPr txBox="1">
            <a:spLocks noGrp="1"/>
          </p:cNvSpPr>
          <p:nvPr>
            <p:ph type="body" idx="1"/>
          </p:nvPr>
        </p:nvSpPr>
        <p:spPr>
          <a:xfrm>
            <a:off x="323850" y="333375"/>
            <a:ext cx="4464000" cy="58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Imati Downov sindrom , ne znači da se ne znam ponašati…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znači da mi se ponekad teško ponašati onako kako svi drugi misle da bih trebao…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Imati Downov sindrom, ne znači da se ne mogu sjećati…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Ali znači da se možda ne sjećam baš svega što ti radiš…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Imati Downov sindrom, ne znači da su moja sreća i udobnost manje važni od tvoje...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 to  znači, da se ono što trebam i vjerujem da je važno ponekad može  razlikovati od onoga u što ti vjeruješ...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Imati Downov sindrom ne znači da sam glup, ali znači da ponekad možda i ne razumijem potpuno.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Imati Downov sindrom znači da sam predivan i jedinstven dječak!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9" name="Google Shape;1029;p23" descr="C:\Users\korisnik\Downloads\Fotografija iz Ivan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2362" y="0"/>
            <a:ext cx="421163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RAZLIČITOST NIJE NIKAKVA PREPREKA ZA PRIHVAĆANJE, ZAJEDNIŠTVO I PRIJATELJSTVO!</a:t>
            </a:r>
            <a:endParaRPr/>
          </a:p>
        </p:txBody>
      </p:sp>
      <p:pic>
        <p:nvPicPr>
          <p:cNvPr id="1035" name="Google Shape;1035;p24" descr="C:\Users\korisnik\Downloads\IMG-cf4a7f3a3cb76070bb2f3947c9cc5d33-V.jpg"/>
          <p:cNvPicPr preferRelativeResize="0"/>
          <p:nvPr/>
        </p:nvPicPr>
        <p:blipFill rotWithShape="1">
          <a:blip r:embed="rId3">
            <a:alphaModFix/>
          </a:blip>
          <a:srcRect l="13773" t="29183" r="7112"/>
          <a:stretch/>
        </p:blipFill>
        <p:spPr>
          <a:xfrm>
            <a:off x="1115616" y="1412776"/>
            <a:ext cx="6768752" cy="4302477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25"/>
          <p:cNvSpPr txBox="1">
            <a:spLocks noGrp="1"/>
          </p:cNvSpPr>
          <p:nvPr>
            <p:ph type="body" idx="1"/>
          </p:nvPr>
        </p:nvSpPr>
        <p:spPr>
          <a:xfrm>
            <a:off x="611187" y="5013325"/>
            <a:ext cx="8075700" cy="11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ONO ŠTO TE ČINI RAZLIČITIM,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						ČINI TE PREDIVNIM! </a:t>
            </a:r>
            <a:endParaRPr/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1" name="Google Shape;1041;p25" descr="C:\Users\korisnik\Downloads\IMG-ad9ea91a6f252137f042d75e10def51b-V.jpg"/>
          <p:cNvPicPr preferRelativeResize="0"/>
          <p:nvPr/>
        </p:nvPicPr>
        <p:blipFill rotWithShape="1">
          <a:blip r:embed="rId3">
            <a:alphaModFix/>
          </a:blip>
          <a:srcRect l="6689" t="7998" r="15350" b="23751"/>
          <a:stretch/>
        </p:blipFill>
        <p:spPr>
          <a:xfrm>
            <a:off x="1043608" y="188640"/>
            <a:ext cx="7128792" cy="4680519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Google Shape;1046;p26" descr="C:\Users\korisnik\Downloads\IMG-0a9d6a6f9e7ce6f3c58a908ed0f93af6-V.jp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 rot="-1190141">
            <a:off x="248685" y="164598"/>
            <a:ext cx="1265163" cy="1686789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1047" name="Google Shape;1047;p26" descr="C:\Users\korisnik\Downloads\IMG-d37970a01873cc17619100e62db30172-V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664" y="0"/>
            <a:ext cx="1491630" cy="198884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1048" name="Google Shape;1048;p26" descr="C:\Users\korisnik\Downloads\IMG-05a57f6aa574e9aa43d2693c265327a9-V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91880" y="188640"/>
            <a:ext cx="1810696" cy="1358871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1049" name="Google Shape;1049;p26" descr="C:\Users\korisnik\Downloads\IMG-26fa8b430bf621c4dedcf7d73b18afb2-V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749819">
            <a:off x="6796102" y="5231232"/>
            <a:ext cx="2195736" cy="1646802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1050" name="Google Shape;1050;p26" descr="C:\Users\korisnik\Downloads\IMG-526fb8bee0f6feca41cdaa7496dc447f-V.jpg"/>
          <p:cNvPicPr preferRelativeResize="0"/>
          <p:nvPr/>
        </p:nvPicPr>
        <p:blipFill rotWithShape="1">
          <a:blip r:embed="rId7">
            <a:alphaModFix/>
          </a:blip>
          <a:srcRect r="4761" b="38126"/>
          <a:stretch/>
        </p:blipFill>
        <p:spPr>
          <a:xfrm>
            <a:off x="179512" y="1700808"/>
            <a:ext cx="1440160" cy="1872389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1051" name="Google Shape;1051;p26" descr="C:\Users\korisnik\Downloads\IMG-8a271f75d487c4b39538d7e22c8c952e-V.jpg"/>
          <p:cNvPicPr preferRelativeResize="0"/>
          <p:nvPr/>
        </p:nvPicPr>
        <p:blipFill rotWithShape="1">
          <a:blip r:embed="rId8">
            <a:alphaModFix/>
          </a:blip>
          <a:srcRect l="15024" t="26458" r="10001" b="30413"/>
          <a:stretch/>
        </p:blipFill>
        <p:spPr>
          <a:xfrm rot="2208660">
            <a:off x="7524327" y="1916832"/>
            <a:ext cx="1619672" cy="165618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1052" name="Google Shape;1052;p26" descr="C:\Users\korisnik\Downloads\IMG-900ff449bbaf5cf331fe83e6cc130837-V.jpg"/>
          <p:cNvPicPr preferRelativeResize="0"/>
          <p:nvPr/>
        </p:nvPicPr>
        <p:blipFill rotWithShape="1">
          <a:blip r:embed="rId9">
            <a:alphaModFix/>
          </a:blip>
          <a:srcRect t="6511" b="30205"/>
          <a:stretch/>
        </p:blipFill>
        <p:spPr>
          <a:xfrm>
            <a:off x="7415808" y="0"/>
            <a:ext cx="1728192" cy="1944217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1053" name="Google Shape;1053;p26" descr="C:\Users\korisnik\Downloads\IMG-c6996df5b7434c67a3fd09281477f7cd-V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1579118">
            <a:off x="7724378" y="3501008"/>
            <a:ext cx="1419622" cy="1892829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1054" name="Google Shape;1054;p26" descr="C:\Users\korisnik\Downloads\IMG-c9f6073ccf955b063758209db4d38556-V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5400000">
            <a:off x="4581128" y="4686268"/>
            <a:ext cx="1628799" cy="271466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1055" name="Google Shape;1055;p26" descr="C:\Users\korisnik\Downloads\IMG-a62dc34dda5e1a9fb67495f8efa92eef-V.jpg"/>
          <p:cNvPicPr preferRelativeResize="0"/>
          <p:nvPr/>
        </p:nvPicPr>
        <p:blipFill rotWithShape="1">
          <a:blip r:embed="rId12">
            <a:alphaModFix/>
          </a:blip>
          <a:srcRect t="21692" r="8825" b="48525"/>
          <a:stretch/>
        </p:blipFill>
        <p:spPr>
          <a:xfrm>
            <a:off x="179512" y="3645024"/>
            <a:ext cx="2232248" cy="129614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1056" name="Google Shape;1056;p26" descr="C:\Users\korisnik\Downloads\IMG-5411fdb29f021db032cbb94a6abea13e-V.jpg"/>
          <p:cNvPicPr preferRelativeResize="0"/>
          <p:nvPr/>
        </p:nvPicPr>
        <p:blipFill rotWithShape="1">
          <a:blip r:embed="rId13">
            <a:alphaModFix/>
          </a:blip>
          <a:srcRect l="16401" t="26901" r="6598" b="32147"/>
          <a:stretch/>
        </p:blipFill>
        <p:spPr>
          <a:xfrm rot="-1582100">
            <a:off x="220199" y="4990550"/>
            <a:ext cx="2088233" cy="148074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1057" name="Google Shape;1057;p26" descr="C:\Users\korisnik\Downloads\IMG-afc655546d0c85ff109e83bc91b588f5-V.jpg"/>
          <p:cNvPicPr preferRelativeResize="0"/>
          <p:nvPr/>
        </p:nvPicPr>
        <p:blipFill rotWithShape="1">
          <a:blip r:embed="rId14">
            <a:alphaModFix/>
          </a:blip>
          <a:srcRect r="4351" b="16107"/>
          <a:stretch/>
        </p:blipFill>
        <p:spPr>
          <a:xfrm rot="1298930">
            <a:off x="5779243" y="229689"/>
            <a:ext cx="1584176" cy="177281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1058" name="Google Shape;1058;p26" descr="C:\Users\korisnik\Downloads\IMG-cc18d53677f94faad35ff9dddca15ebf-V.jpg"/>
          <p:cNvPicPr preferRelativeResize="0"/>
          <p:nvPr/>
        </p:nvPicPr>
        <p:blipFill rotWithShape="1">
          <a:blip r:embed="rId15">
            <a:alphaModFix/>
          </a:blip>
          <a:srcRect b="32610"/>
          <a:stretch/>
        </p:blipFill>
        <p:spPr>
          <a:xfrm>
            <a:off x="2411760" y="5013176"/>
            <a:ext cx="1656184" cy="148816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1059" name="Google Shape;1059;p26"/>
          <p:cNvSpPr txBox="1"/>
          <p:nvPr/>
        </p:nvSpPr>
        <p:spPr>
          <a:xfrm>
            <a:off x="2124075" y="2060575"/>
            <a:ext cx="55437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Calibri"/>
              <a:buNone/>
            </a:pPr>
            <a:r>
              <a:rPr lang="en-US" sz="3600" b="0" i="1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ZAJEDNO U ŠARENIM ČARAPICAMA  KORAČAMO U BOLJU BUDUĆNOST!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Calibri"/>
              <a:buNone/>
            </a:pPr>
            <a:r>
              <a:rPr lang="en-US" sz="3600" b="0" i="1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0" name="Google Shape;97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872" y="5143336"/>
            <a:ext cx="3275856" cy="171466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971" name="Google Shape;971;p14"/>
          <p:cNvSpPr txBox="1">
            <a:spLocks noGrp="1"/>
          </p:cNvSpPr>
          <p:nvPr>
            <p:ph type="body" idx="1"/>
          </p:nvPr>
        </p:nvSpPr>
        <p:spPr>
          <a:xfrm>
            <a:off x="457200" y="476250"/>
            <a:ext cx="3538500" cy="6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500"/>
              <a:buFont typeface="Arial"/>
              <a:buNone/>
            </a:pPr>
            <a:r>
              <a:rPr lang="en-US" sz="1500" b="0" i="1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"Postoje neka djeca.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B050"/>
              </a:buClr>
              <a:buSzPts val="1500"/>
              <a:buFont typeface="Arial"/>
              <a:buNone/>
            </a:pPr>
            <a:r>
              <a:rPr lang="en-US" sz="1500" b="0" i="1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Ona se rode, znaš, s malo drugačijim kromosomima.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B050"/>
              </a:buClr>
              <a:buSzPts val="1500"/>
              <a:buFont typeface="Arial"/>
              <a:buNone/>
            </a:pPr>
            <a:r>
              <a:rPr lang="en-US" sz="1500" b="0" i="1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Zapravo, samo s jednim. Dvadest i prvim . Ništa posebno. Jedan manje - više.</a:t>
            </a:r>
            <a:br>
              <a:rPr lang="en-US" sz="1500" b="0" i="1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 b="0" i="1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Ali pazi, nemaju oni zato manje, kako kažu neki. Više imaju.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B050"/>
              </a:buClr>
              <a:buSzPts val="1500"/>
              <a:buFont typeface="Arial"/>
              <a:buNone/>
            </a:pPr>
            <a:r>
              <a:rPr lang="en-US" sz="1500" b="0" i="1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Dobiju dobrotu kakvu ja ne nosim u svojim prsima. Dobiju iskrenost kakvu ja ne poznajem u svojoj glavi. Nose ogromnu ljubav. Osjećajnost. Predivnost.</a:t>
            </a:r>
            <a:br>
              <a:rPr lang="en-US" sz="1500" b="0" i="1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 b="0" i="1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 znaš što? Nisu oni drugačiji.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B050"/>
              </a:buClr>
              <a:buSzPts val="1500"/>
              <a:buFont typeface="Arial"/>
              <a:buNone/>
            </a:pPr>
            <a:r>
              <a:rPr lang="en-US" sz="1500" b="0" i="1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Mi smo. Jer ne kužimo život.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B050"/>
              </a:buClr>
              <a:buSzPts val="1500"/>
              <a:buFont typeface="Arial"/>
              <a:buNone/>
            </a:pPr>
            <a:r>
              <a:rPr lang="en-US" sz="1500" b="0" i="1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Jer smo svojom glupošću blokirani.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B050"/>
              </a:buClr>
              <a:buSzPts val="1500"/>
              <a:buFont typeface="Arial"/>
              <a:buNone/>
            </a:pPr>
            <a:r>
              <a:rPr lang="en-US" sz="1500" b="0" i="1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Jer ne gledamo srcem, nego rangiramo prema kojekakvim normama.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B050"/>
              </a:buClr>
              <a:buSzPts val="1500"/>
              <a:buFont typeface="Arial"/>
              <a:buNone/>
            </a:pPr>
            <a:r>
              <a:rPr lang="en-US" sz="1500" b="0" i="1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Mi smo, kad ti kažem. Mi smo zakinuti.</a:t>
            </a:r>
            <a:br>
              <a:rPr lang="en-US" sz="1500" b="0" i="1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 b="0" i="1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 oni? Oni su čisti blagoslov.“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B050"/>
              </a:buClr>
              <a:buSzPts val="1500"/>
              <a:buFont typeface="Arial"/>
              <a:buNone/>
            </a:pPr>
            <a:br>
              <a:rPr lang="en-US" sz="1500" b="0" i="1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 b="0" i="1" u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rPr>
              <a:t>                                Ivana Klarić</a:t>
            </a:r>
            <a:endParaRPr/>
          </a:p>
          <a:p>
            <a:pPr marL="342900" marR="0" lvl="0" indent="-2476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1" u="none">
              <a:solidFill>
                <a:srgbClr val="DDD9C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2" name="Google Shape;972;p14" descr="C:\Users\korisnik\Downloads\Fotografija iz Ivana (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6056" y="476672"/>
            <a:ext cx="3420567" cy="455790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5"/>
          <p:cNvSpPr txBox="1">
            <a:spLocks noGrp="1"/>
          </p:cNvSpPr>
          <p:nvPr>
            <p:ph type="subTitle" idx="1"/>
          </p:nvPr>
        </p:nvSpPr>
        <p:spPr>
          <a:xfrm>
            <a:off x="827087" y="1773237"/>
            <a:ext cx="77058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None/>
            </a:pPr>
            <a:r>
              <a:rPr lang="en-US" sz="2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Downov sindrom je genetski poremećaj koji je uzrokovan prisutnošću jednog kromosoma viška. Nastaje u trenutku začeća.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898989"/>
              </a:buClr>
              <a:buSzPts val="2200"/>
              <a:buNone/>
            </a:pPr>
            <a:r>
              <a:rPr lang="en-US" sz="2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Kromosomi su sićušne nakupine bjelančevina u svakoj stanici ljudskog organizma koje prenose sve nasljedne karakteristike.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898989"/>
              </a:buClr>
              <a:buSzPts val="2200"/>
              <a:buNone/>
            </a:pPr>
            <a:r>
              <a:rPr lang="en-US" sz="2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Na svakom kromosomu nalaze se tisuće gena u kojima su zapisane sve naše nasljedne osobine u obliku DNK. Kromosomi dolaze u paru i u svakoj se stanici nalazi 23 para (46 kromosoma ukupno). </a:t>
            </a:r>
            <a:endParaRPr sz="2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898989"/>
              </a:buClr>
              <a:buSzPts val="2200"/>
              <a:buNone/>
            </a:pPr>
            <a:r>
              <a:rPr lang="en-US" sz="2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Uzrok Downova sindroma otkrio je 1959. godine francuski genetičar Jerome Lejeune. Na 21. paru kromosoma otkrio je još jedan kromosom viška, umjesto 2, tu su se nalazila 3 kromosoma, a u cijeloj stanici umjesto 46, ukupno 47 kromosoma.</a:t>
            </a:r>
            <a:br>
              <a:rPr lang="en-US" sz="2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  <a:p>
            <a:pPr marL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</a:pPr>
            <a:endParaRPr sz="2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8" name="Google Shape;97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63" y="144463"/>
            <a:ext cx="2843361" cy="1412329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16"/>
          <p:cNvSpPr txBox="1">
            <a:spLocks noGrp="1"/>
          </p:cNvSpPr>
          <p:nvPr>
            <p:ph type="body" idx="1"/>
          </p:nvPr>
        </p:nvSpPr>
        <p:spPr>
          <a:xfrm>
            <a:off x="2771775" y="692150"/>
            <a:ext cx="5616600" cy="51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</a:pPr>
            <a:r>
              <a:rPr lang="en-US"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Jedno od 650 novorođene djece rađa se s Downovim sindromom.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</a:pPr>
            <a:r>
              <a:rPr lang="en-US"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Taj poremećaj sprječava normalan fizički i mentalni razvoj djeteta.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</a:pPr>
            <a:r>
              <a:rPr lang="en-US"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Downov sindrom uzrokuje pogrešno razvrstavanje kromosoma tijekom stanične diobe spolnih stanica, tako da se u stanici nađe višak cijelog ili dijela jednog kromosoma.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</a:pPr>
            <a:r>
              <a:rPr lang="en-US" sz="20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Downov sindrom pogađa sve rasne skupine i može se javiti u bilo kojoj obitelji, bez obzira na zdravlje roditelja, ekonomsku situaciju ili način života.</a:t>
            </a:r>
            <a:endParaRPr/>
          </a:p>
        </p:txBody>
      </p:sp>
      <p:pic>
        <p:nvPicPr>
          <p:cNvPr id="984" name="Google Shape;98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555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7"/>
          <p:cNvSpPr txBox="1">
            <a:spLocks noGrp="1"/>
          </p:cNvSpPr>
          <p:nvPr>
            <p:ph type="body" idx="1"/>
          </p:nvPr>
        </p:nvSpPr>
        <p:spPr>
          <a:xfrm>
            <a:off x="611187" y="404812"/>
            <a:ext cx="7921500" cy="3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Najčešća  obilježja djeteta s Downovim sindromom su: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kosi položaj očnih otvora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okruglo lice izravnanog profila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malena usta i nos s neproporcionalno velikim jezikom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malena glava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široki i kratki vrat koji može biti obložen s previše kože i masnog tkiva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abnormalni oblik uški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kraći prsni koš neobičnog oblika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kratke šake, sa specifičnom poprečnom brazdom na jednoj ili obje ruke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Kratke noge, često postoji velik razmak između nožnog palca i susjednog prsta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mišićna hipotonija (smanjena napetost mišića)</a:t>
            </a:r>
            <a:endParaRPr/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0" name="Google Shape;99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09120"/>
            <a:ext cx="9144000" cy="234888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18"/>
          <p:cNvSpPr txBox="1">
            <a:spLocks noGrp="1"/>
          </p:cNvSpPr>
          <p:nvPr>
            <p:ph type="body" idx="1"/>
          </p:nvPr>
        </p:nvSpPr>
        <p:spPr>
          <a:xfrm>
            <a:off x="539750" y="2636837"/>
            <a:ext cx="8147100" cy="25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Djeca s Downovim sindromom su izrazito emotivna i topla</a:t>
            </a:r>
            <a:r>
              <a:rPr lang="en-US" sz="2000" b="0" i="1" u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, gotovo uvijek unose vedrinu u sredinu u kojoj se nađu, vrlo su tolerantna, blage naravi i potiču izrazitu naklonost sviju onih koji s njima dolaze u kontakt.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1" u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None/>
            </a:pPr>
            <a:r>
              <a:rPr lang="en-US" sz="2000" b="0" i="1" u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 Kao i svi mi i osoba s Downovim sindromom može biti: vesela, ljuta, zabrinuta, tužna, povrijeđena, tvrdoglava, prkosna, draga, svadljiva…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None/>
            </a:pPr>
            <a:r>
              <a:rPr lang="en-US" sz="2000" b="0" i="1" u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 Zrače ljubavlju i veseljem, pa su stoga i dobila naziv “suncokreti”.</a:t>
            </a:r>
            <a:r>
              <a:rPr lang="en-US" sz="2000" b="0" i="0" u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 b="0" i="0" u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6" name="Google Shape;99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648" y="188640"/>
            <a:ext cx="5040560" cy="1412329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Svake godine 21. ožujka obilježavamo Svjetski dan osoba s Downovim sindromom.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Poznato je da su šarene čarapice jedan od simbola toga dana…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Znate li zašto?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2" name="Google Shape;100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63" y="144463"/>
            <a:ext cx="2843361" cy="1412329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7" name="Google Shape;1007;p20" descr="downloa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0"/>
            <a:ext cx="8281988" cy="6696076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Google Shape;1008;p20"/>
          <p:cNvSpPr txBox="1">
            <a:spLocks noGrp="1"/>
          </p:cNvSpPr>
          <p:nvPr>
            <p:ph type="body" idx="1"/>
          </p:nvPr>
        </p:nvSpPr>
        <p:spPr>
          <a:xfrm>
            <a:off x="1187450" y="1125537"/>
            <a:ext cx="7129500" cy="52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Postoji rašireni mit da osoba s Downovim sindromom ne može upariti jednake čarapice…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NO, TO NIJE ISTINA…</a:t>
            </a:r>
            <a:endParaRPr/>
          </a:p>
          <a:p>
            <a:pPr marL="342900" marR="0" lvl="0" indent="-2159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RAZLIČITE ŠARENE ČARAPICE OZNAČAVAJU KOLIKO SMO SVI RAZLIČITI, A U ISTO VRIJEME JEDNAKI…KADA SMO FOKUSIRANI NA NEČIJE NEDOSTATKE, NE PRIMJEĆUJEMO NJEGOVE MOGUĆNOSTI, LJEPOTU I JEDINSTVENOST.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KADA NAUČIMO PRIHVATITI IH I VOLJETI TAKVE KAKVI JESU, TADA UČIMO I BEZUVJETNO VOLJETI SEBE!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21"/>
          <p:cNvSpPr txBox="1">
            <a:spLocks noGrp="1"/>
          </p:cNvSpPr>
          <p:nvPr>
            <p:ph type="body" idx="1"/>
          </p:nvPr>
        </p:nvSpPr>
        <p:spPr>
          <a:xfrm>
            <a:off x="539750" y="333375"/>
            <a:ext cx="81471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Jeste li znali da u našoj školi postoji predivan dječak s jednim kromosomom viška?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4" name="Google Shape;1014;p21" descr="gab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1557337"/>
            <a:ext cx="3600449" cy="45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21"/>
          <p:cNvSpPr txBox="1"/>
          <p:nvPr/>
        </p:nvSpPr>
        <p:spPr>
          <a:xfrm rot="-1146" flipH="1">
            <a:off x="4772450" y="2438410"/>
            <a:ext cx="3600300" cy="14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Veseo, bezbrižan, zaigran, pun beskrajne ljubavi i topline… To je naš Gabi..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Gabriel Leutar, učenik 2.d razreda.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906</Words>
  <Application>Microsoft Office PowerPoint</Application>
  <PresentationFormat>Prikaz na zaslonu (4:3)</PresentationFormat>
  <Paragraphs>71</Paragraphs>
  <Slides>14</Slides>
  <Notes>14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tema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RAZLIČITOST NIJE NIKAKVA PREPREKA ZA PRIHVAĆANJE, ZAJEDNIŠTVO I PRIJATELJSTVO!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Martina Step</dc:creator>
  <cp:lastModifiedBy>Martina Stepić</cp:lastModifiedBy>
  <cp:revision>1</cp:revision>
  <dcterms:modified xsi:type="dcterms:W3CDTF">2021-03-21T07:26:23Z</dcterms:modified>
</cp:coreProperties>
</file>